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32" r:id="rId3"/>
  </p:sldMasterIdLst>
  <p:notesMasterIdLst>
    <p:notesMasterId r:id="rId23"/>
  </p:notesMasterIdLst>
  <p:sldIdLst>
    <p:sldId id="328" r:id="rId4"/>
    <p:sldId id="277" r:id="rId5"/>
    <p:sldId id="327" r:id="rId6"/>
    <p:sldId id="284" r:id="rId7"/>
    <p:sldId id="316" r:id="rId8"/>
    <p:sldId id="292" r:id="rId9"/>
    <p:sldId id="313" r:id="rId10"/>
    <p:sldId id="330" r:id="rId11"/>
    <p:sldId id="258" r:id="rId12"/>
    <p:sldId id="320" r:id="rId13"/>
    <p:sldId id="324" r:id="rId14"/>
    <p:sldId id="311" r:id="rId15"/>
    <p:sldId id="259" r:id="rId16"/>
    <p:sldId id="335" r:id="rId17"/>
    <p:sldId id="308" r:id="rId18"/>
    <p:sldId id="319" r:id="rId19"/>
    <p:sldId id="260" r:id="rId20"/>
    <p:sldId id="302" r:id="rId21"/>
    <p:sldId id="333" r:id="rId2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6" autoAdjust="0"/>
    <p:restoredTop sz="94737" autoAdjust="0"/>
  </p:normalViewPr>
  <p:slideViewPr>
    <p:cSldViewPr>
      <p:cViewPr varScale="1">
        <p:scale>
          <a:sx n="102" d="100"/>
          <a:sy n="102" d="100"/>
        </p:scale>
        <p:origin x="7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94C52ECF-318E-434D-B68A-4F77B3D5257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80C28DA-2F32-4A65-971F-3B9364819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85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D96717-88FA-4C66-A5EA-DB43B25355F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35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D96717-88FA-4C66-A5EA-DB43B25355F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37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F7581C-E4F1-4F98-8F5B-950E08F49C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82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B60892-9926-41E5-9081-28284CAB681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50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DE31A2-755A-4C1F-8C4D-230A0507383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55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CE2230-A31F-42C8-9A0A-48D99B23BF7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21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04433">
              <a:defRPr/>
            </a:pPr>
            <a:r>
              <a:rPr lang="en-US" dirty="0"/>
              <a:t>This project the customer was having issues with their assemblers not </a:t>
            </a:r>
            <a:r>
              <a:rPr lang="en-US" dirty="0" err="1"/>
              <a:t>torquing</a:t>
            </a:r>
            <a:r>
              <a:rPr lang="en-US" dirty="0"/>
              <a:t> every fitting on a hydraulic motor.   The other issue was the fittings were not put on at the right angle so they would be loosened and retightened on the assembly line.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C28DA-2F32-4A65-971F-3B9364819E1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915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A4454-455C-40F5-8E5F-A19660E3F31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C28DA-2F32-4A65-971F-3B9364819E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29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FDEB62-F835-4DF0-8AEF-86B13715393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79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14652"/>
      </p:ext>
    </p:extLst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41167"/>
      </p:ext>
    </p:extLst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2718"/>
      </p:ext>
    </p:extLst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432437"/>
      </p:ext>
    </p:extLst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90080"/>
      </p:ext>
    </p:extLst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252678"/>
      </p:ext>
    </p:extLst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97037"/>
      </p:ext>
    </p:extLst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90444"/>
      </p:ext>
    </p:extLst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60609"/>
      </p:ext>
    </p:extLst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85852"/>
      </p:ext>
    </p:extLst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C07B2A-A2A3-4CA7-B173-90AF1F73951D}" type="datetimeFigureOut">
              <a:rPr lang="en-US" smtClean="0"/>
              <a:pPr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77F0DC-BA7B-4064-9072-5B618CF4B7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39836"/>
      </p:ext>
    </p:extLst>
  </p:cSld>
  <p:clrMapOvr>
    <a:masterClrMapping/>
  </p:clrMapOvr>
  <p:transition spd="med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840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086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302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210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80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5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47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1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6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44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738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36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454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460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60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828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70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9045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6923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138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530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EBEA1F-9B48-438D-8F37-3F22B94D20D2}" type="datetimeFigureOut">
              <a:rPr lang="en-US" smtClean="0">
                <a:solidFill>
                  <a:prstClr val="black"/>
                </a:solidFill>
              </a:rPr>
              <a:pPr/>
              <a:t>6/4/2026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845170-9C26-48F6-AE53-1F9D50F1375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636"/>
            <a:ext cx="2048628" cy="758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2" r="-48442"/>
          <a:stretch/>
        </p:blipFill>
        <p:spPr>
          <a:xfrm>
            <a:off x="0" y="6524105"/>
            <a:ext cx="1783080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2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636"/>
            <a:ext cx="2048628" cy="758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2" r="-48442"/>
          <a:stretch/>
        </p:blipFill>
        <p:spPr>
          <a:xfrm>
            <a:off x="0" y="6524105"/>
            <a:ext cx="1783080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0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3636"/>
            <a:ext cx="2048628" cy="758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52" r="-48442"/>
          <a:stretch/>
        </p:blipFill>
        <p:spPr>
          <a:xfrm>
            <a:off x="0" y="6524105"/>
            <a:ext cx="1783080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7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.jpeg"/><Relationship Id="rId7" Type="http://schemas.openxmlformats.org/officeDocument/2006/relationships/image" Target="../media/image3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9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8229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/>
              <a:t>Capabilities and Projects</a:t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799"/>
            <a:ext cx="9143999" cy="459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8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wintecdmv30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55502"/>
            <a:ext cx="2528888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wintecdmv300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636838"/>
            <a:ext cx="13716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wintecdmv300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62850" y="3788047"/>
            <a:ext cx="1314450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6400800" cy="1143000"/>
          </a:xfrm>
        </p:spPr>
        <p:txBody>
          <a:bodyPr/>
          <a:lstStyle/>
          <a:p>
            <a:pPr eaLnBrk="1" hangingPunct="1"/>
            <a:r>
              <a:rPr lang="en-US" dirty="0"/>
              <a:t>Background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0" y="1386160"/>
            <a:ext cx="9144000" cy="36576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Founded in 1992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Located in East Grand Forks, Minnesota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Approximately 60,000 sq ft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>
                <a:solidFill>
                  <a:schemeClr val="tx1"/>
                </a:solidFill>
              </a:rPr>
              <a:t>70 </a:t>
            </a:r>
            <a:r>
              <a:rPr lang="en-US" sz="1800" dirty="0">
                <a:solidFill>
                  <a:schemeClr val="tx1"/>
                </a:solidFill>
              </a:rPr>
              <a:t>employees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UL 508A Listed Panel Shop (File #E251126)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In-house Electrical and Mechanical Engineering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Quality Assurance Department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800" dirty="0">
                <a:solidFill>
                  <a:schemeClr val="tx1"/>
                </a:solidFill>
              </a:rPr>
              <a:t> Fully Staffed Electrical and Mechanical Assembly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" y="4553495"/>
            <a:ext cx="21145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91000" y="4728889"/>
            <a:ext cx="850300" cy="84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6999" y="1219200"/>
            <a:ext cx="2527829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B4E712-46F3-452B-BB69-D31D7DD010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948" y="1050536"/>
            <a:ext cx="2217053" cy="1845064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237" y="5622229"/>
            <a:ext cx="2790826" cy="771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 bwMode="auto">
          <a:xfrm>
            <a:off x="0" y="1257299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i="1" dirty="0">
                <a:latin typeface="+mn-lt"/>
                <a:cs typeface="+mn-cs"/>
              </a:rPr>
              <a:t>Industries Served</a:t>
            </a:r>
            <a:r>
              <a:rPr lang="en-US" sz="2400" dirty="0">
                <a:latin typeface="+mn-lt"/>
                <a:cs typeface="+mn-cs"/>
              </a:rPr>
              <a:t>:</a:t>
            </a:r>
          </a:p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b="1" dirty="0"/>
              <a:t>Aerospace Equipment Manufacturing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+mn-lt"/>
                <a:cs typeface="+mn-cs"/>
              </a:rPr>
              <a:t>Window Manufacturing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+mn-lt"/>
                <a:cs typeface="+mn-cs"/>
              </a:rPr>
              <a:t>Recreational Vehicle Manufacturing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/>
              <a:t>Agriculture Equipment Manufacturing</a:t>
            </a:r>
            <a:endParaRPr lang="en-US" sz="2000" b="1" dirty="0">
              <a:latin typeface="+mn-lt"/>
              <a:cs typeface="+mn-cs"/>
            </a:endParaRPr>
          </a:p>
          <a:p>
            <a:pPr lv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+mn-lt"/>
                <a:cs typeface="+mn-cs"/>
              </a:rPr>
              <a:t>Material Handling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latin typeface="+mn-lt"/>
                <a:cs typeface="+mn-cs"/>
              </a:rPr>
              <a:t>Packaging</a:t>
            </a:r>
            <a:endParaRPr lang="en-US" sz="2400" dirty="0">
              <a:latin typeface="+mn-lt"/>
              <a:cs typeface="+mn-cs"/>
            </a:endParaRPr>
          </a:p>
        </p:txBody>
      </p:sp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830" y="4372123"/>
            <a:ext cx="2280904" cy="77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62" y="3733940"/>
            <a:ext cx="1312236" cy="131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6400800" cy="1143000"/>
          </a:xfrm>
        </p:spPr>
        <p:txBody>
          <a:bodyPr/>
          <a:lstStyle/>
          <a:p>
            <a:pPr eaLnBrk="1" hangingPunct="1"/>
            <a:r>
              <a:rPr lang="en-US" dirty="0"/>
              <a:t>Customers</a:t>
            </a:r>
            <a:br>
              <a:rPr lang="en-US" dirty="0"/>
            </a:br>
            <a:endParaRPr lang="en-US" sz="2400" dirty="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63650" y="617538"/>
            <a:ext cx="435661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9273" y="3335496"/>
            <a:ext cx="3816719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134" y="4804717"/>
            <a:ext cx="2652492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4920" y="4642150"/>
            <a:ext cx="1600200" cy="109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09877" y="2816042"/>
            <a:ext cx="3426672" cy="528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7775" y="4732793"/>
            <a:ext cx="1219200" cy="82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5593" y="4267200"/>
            <a:ext cx="96639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Rolls-Royce – link to home pag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993" y="5755056"/>
            <a:ext cx="2638592" cy="6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5" y="5555206"/>
            <a:ext cx="2447924" cy="937714"/>
          </a:xfrm>
          <a:prstGeom prst="rect">
            <a:avLst/>
          </a:prstGeom>
        </p:spPr>
      </p:pic>
      <p:sp>
        <p:nvSpPr>
          <p:cNvPr id="3" name="AutoShape 4" descr="Image result for United Technologies Goodri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7" descr="Image result for thrush aerospace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 descr="Image result for thrush aerospace Log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935" y="1998036"/>
            <a:ext cx="1828800" cy="603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9" b="27190"/>
          <a:stretch/>
        </p:blipFill>
        <p:spPr bwMode="auto">
          <a:xfrm>
            <a:off x="7100433" y="3924589"/>
            <a:ext cx="1889126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4" descr="Image result for caterpillar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9" name="Picture 15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2" b="17666"/>
          <a:stretch/>
        </p:blipFill>
        <p:spPr bwMode="auto">
          <a:xfrm>
            <a:off x="5540928" y="3855720"/>
            <a:ext cx="1571626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48" y="1314821"/>
            <a:ext cx="2336370" cy="59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Electroimpact banner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008" y="1803530"/>
            <a:ext cx="2322756" cy="96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5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6400800" cy="1143000"/>
          </a:xfrm>
        </p:spPr>
        <p:txBody>
          <a:bodyPr/>
          <a:lstStyle/>
          <a:p>
            <a:pPr eaLnBrk="1" hangingPunct="1"/>
            <a:r>
              <a:rPr lang="en-US"/>
              <a:t>Automation Capabilities</a:t>
            </a:r>
            <a:br>
              <a:rPr lang="en-US"/>
            </a:br>
            <a:r>
              <a:rPr lang="en-US" sz="2400"/>
              <a:t>Automated Equipment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42672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i="1" dirty="0">
                <a:solidFill>
                  <a:schemeClr val="tx1"/>
                </a:solidFill>
              </a:rPr>
              <a:t>Component Processing Equipment</a:t>
            </a:r>
          </a:p>
          <a:p>
            <a:pPr lvl="1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</a:rPr>
              <a:t>Automatic Saws</a:t>
            </a:r>
          </a:p>
          <a:p>
            <a:pPr lvl="1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</a:rPr>
              <a:t>Automatic Drilling Machines</a:t>
            </a:r>
          </a:p>
          <a:p>
            <a:pPr lvl="1"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</a:rPr>
              <a:t>Automatic Drilling and Grinding Machine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</a:rPr>
              <a:t>Automated Punch Press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</a:rPr>
              <a:t>Drill and Notch Machine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chemeClr val="tx1"/>
                </a:solidFill>
              </a:rPr>
              <a:t>Ergonomic Lift Assist</a:t>
            </a:r>
          </a:p>
          <a:p>
            <a:pPr lvl="1" algn="l" eaLnBrk="1" fontAlgn="auto" hangingPunct="1">
              <a:spcAft>
                <a:spcPts val="0"/>
              </a:spcAft>
              <a:defRPr/>
            </a:pP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</p:txBody>
      </p:sp>
      <p:pic>
        <p:nvPicPr>
          <p:cNvPr id="4" name="Picture 3" descr="Y:\Polaris\414257 stud press\Full Machin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572000" y="2286000"/>
            <a:ext cx="4876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0"/>
            <a:ext cx="5943600" cy="1143000"/>
          </a:xfrm>
        </p:spPr>
        <p:txBody>
          <a:bodyPr>
            <a:normAutofit/>
          </a:bodyPr>
          <a:lstStyle/>
          <a:p>
            <a:r>
              <a:rPr lang="en-US" dirty="0"/>
              <a:t>Automation</a:t>
            </a:r>
            <a:br>
              <a:rPr lang="en-US" dirty="0"/>
            </a:br>
            <a:r>
              <a:rPr lang="en-US" sz="2000" dirty="0"/>
              <a:t>Mobile Robotic Drilling and Fastening System</a:t>
            </a:r>
            <a:endParaRPr lang="en-US" dirty="0"/>
          </a:p>
        </p:txBody>
      </p:sp>
      <p:pic>
        <p:nvPicPr>
          <p:cNvPr id="696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95600"/>
            <a:ext cx="5848572" cy="2754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00800" y="2895600"/>
            <a:ext cx="2590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Northern Valley Machine Responsibility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/>
              <a:t> Redesign parts so they can be manufactured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/>
              <a:t> Machine all parts and </a:t>
            </a:r>
            <a:r>
              <a:rPr lang="en-US" sz="1600" dirty="0" err="1"/>
              <a:t>weldments</a:t>
            </a:r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en-US" sz="1600" dirty="0"/>
              <a:t> Assemble all parts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/>
              <a:t> Assemble electrical panels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21920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this project the customer provided a full design of the machine.  Northern Valley Machine reviewed the mechanical and electrical design with our engineers and built the machine to print with some minor changes. </a:t>
            </a:r>
          </a:p>
        </p:txBody>
      </p:sp>
    </p:spTree>
  </p:cSld>
  <p:clrMapOvr>
    <a:masterClrMapping/>
  </p:clrMapOvr>
  <p:transition spd="med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>
          <a:xfrm>
            <a:off x="2667000" y="0"/>
            <a:ext cx="6477000" cy="1066800"/>
          </a:xfrm>
        </p:spPr>
        <p:txBody>
          <a:bodyPr/>
          <a:lstStyle/>
          <a:p>
            <a:pPr eaLnBrk="1" hangingPunct="1"/>
            <a:r>
              <a:rPr lang="en-US"/>
              <a:t>Automation Capabilities</a:t>
            </a:r>
            <a:br>
              <a:rPr lang="en-US"/>
            </a:br>
            <a:r>
              <a:rPr lang="en-US" sz="1800"/>
              <a:t>Automated Equip. – Automatic Drilling – Variable Hole Location</a:t>
            </a: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t="6744" b="10033"/>
          <a:stretch/>
        </p:blipFill>
        <p:spPr bwMode="auto">
          <a:xfrm>
            <a:off x="2402408" y="1230751"/>
            <a:ext cx="6551092" cy="440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ubtitle 2"/>
          <p:cNvSpPr txBox="1">
            <a:spLocks/>
          </p:cNvSpPr>
          <p:nvPr/>
        </p:nvSpPr>
        <p:spPr bwMode="auto">
          <a:xfrm>
            <a:off x="0" y="1524000"/>
            <a:ext cx="2402408" cy="281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latin typeface="+mn-lt"/>
                <a:cs typeface="+mn-cs"/>
              </a:rPr>
              <a:t>Part Lengths 24”-144”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Infinite Part Lengths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latin typeface="+mn-lt"/>
                <a:cs typeface="+mn-cs"/>
              </a:rPr>
              <a:t>Length Verified befor</a:t>
            </a:r>
            <a:r>
              <a:rPr lang="en-US" sz="1600" dirty="0"/>
              <a:t>e Drilling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>
                <a:latin typeface="+mn-lt"/>
                <a:cs typeface="+mn-cs"/>
              </a:rPr>
              <a:t>Custom code developed for each length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Positional accuracy within 0.002”</a:t>
            </a:r>
            <a:r>
              <a:rPr lang="en-US" sz="1600" dirty="0">
                <a:latin typeface="+mn-lt"/>
                <a:cs typeface="+mn-cs"/>
              </a:rPr>
              <a:t>  </a:t>
            </a:r>
          </a:p>
        </p:txBody>
      </p:sp>
    </p:spTree>
  </p:cSld>
  <p:clrMapOvr>
    <a:masterClrMapping/>
  </p:clrMapOvr>
  <p:transition spd="med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1096962"/>
            <a:ext cx="3425505" cy="454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itle 1"/>
          <p:cNvSpPr>
            <a:spLocks noGrp="1"/>
          </p:cNvSpPr>
          <p:nvPr>
            <p:ph type="ctrTitle"/>
          </p:nvPr>
        </p:nvSpPr>
        <p:spPr>
          <a:xfrm>
            <a:off x="2667000" y="0"/>
            <a:ext cx="6477000" cy="1066800"/>
          </a:xfrm>
        </p:spPr>
        <p:txBody>
          <a:bodyPr/>
          <a:lstStyle/>
          <a:p>
            <a:pPr eaLnBrk="1" hangingPunct="1"/>
            <a:r>
              <a:rPr lang="en-US" dirty="0"/>
              <a:t>Automation Capabilities</a:t>
            </a:r>
            <a:br>
              <a:rPr lang="en-US" dirty="0"/>
            </a:br>
            <a:r>
              <a:rPr lang="en-US" sz="1800" dirty="0"/>
              <a:t>Automated Equip. – Component Fabrication Machine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81200"/>
            <a:ext cx="9144000" cy="533400"/>
          </a:xfrm>
        </p:spPr>
        <p:txBody>
          <a:bodyPr rtlCol="0">
            <a:normAutofit/>
          </a:bodyPr>
          <a:lstStyle/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3505199" y="1153268"/>
            <a:ext cx="1981202" cy="461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Machine wood parts for a window sash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/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9 different fabrication operations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/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Servo controlled coordinated motion 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4" y="1153268"/>
            <a:ext cx="3343275" cy="249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5" b="10332"/>
          <a:stretch/>
        </p:blipFill>
        <p:spPr bwMode="auto">
          <a:xfrm>
            <a:off x="152400" y="3777811"/>
            <a:ext cx="3352799" cy="195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663144"/>
      </p:ext>
    </p:extLst>
  </p:cSld>
  <p:clrMapOvr>
    <a:masterClrMapping/>
  </p:clrMapOvr>
  <p:transition spd="med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944562"/>
          </a:xfrm>
        </p:spPr>
        <p:txBody>
          <a:bodyPr/>
          <a:lstStyle/>
          <a:p>
            <a:r>
              <a:rPr lang="en-US" dirty="0"/>
              <a:t>Smart Assembly 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6974" y="2133600"/>
            <a:ext cx="2897026" cy="3810000"/>
          </a:xfrm>
        </p:spPr>
        <p:txBody>
          <a:bodyPr>
            <a:noAutofit/>
          </a:bodyPr>
          <a:lstStyle/>
          <a:p>
            <a:r>
              <a:rPr lang="en-US" sz="1600" dirty="0"/>
              <a:t>RFID technology to verify correct adaptor</a:t>
            </a:r>
          </a:p>
          <a:p>
            <a:r>
              <a:rPr lang="en-US" sz="1600" dirty="0"/>
              <a:t>Logging</a:t>
            </a:r>
          </a:p>
          <a:p>
            <a:pPr lvl="1"/>
            <a:r>
              <a:rPr lang="en-US" sz="1600" dirty="0"/>
              <a:t>Torque</a:t>
            </a:r>
          </a:p>
          <a:p>
            <a:pPr lvl="1"/>
            <a:r>
              <a:rPr lang="en-US" sz="1600" dirty="0"/>
              <a:t>Time/Date</a:t>
            </a:r>
          </a:p>
          <a:p>
            <a:pPr lvl="1"/>
            <a:r>
              <a:rPr lang="en-US" sz="1600" dirty="0"/>
              <a:t>Model</a:t>
            </a:r>
          </a:p>
          <a:p>
            <a:pPr lvl="1"/>
            <a:r>
              <a:rPr lang="en-US" sz="1600" dirty="0"/>
              <a:t>Serial Number</a:t>
            </a:r>
          </a:p>
          <a:p>
            <a:r>
              <a:rPr lang="en-US" sz="1600" dirty="0"/>
              <a:t>HMI walks operator thru assembly for each station</a:t>
            </a:r>
          </a:p>
          <a:p>
            <a:r>
              <a:rPr lang="en-US" sz="1600" dirty="0"/>
              <a:t>Clocking Arms for fittings</a:t>
            </a:r>
          </a:p>
          <a:p>
            <a:r>
              <a:rPr lang="en-US" sz="1600" dirty="0"/>
              <a:t>Smart torque wrench tool holder</a:t>
            </a:r>
          </a:p>
          <a:p>
            <a:r>
              <a:rPr lang="en-US" sz="1600" dirty="0"/>
              <a:t>Adjustable Height</a:t>
            </a:r>
          </a:p>
          <a:p>
            <a:endParaRPr lang="en-US" sz="1600" dirty="0"/>
          </a:p>
        </p:txBody>
      </p:sp>
      <p:pic>
        <p:nvPicPr>
          <p:cNvPr id="1026" name="Picture 2" descr="C:\Users\jay.wagamon\Documents\Toro\Mower Deck Torque Wrench Smart Work Cell\416715\2016-08-19 13.35.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1200"/>
            <a:ext cx="6265335" cy="3524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74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://northernvalleymachine.com/images/machines/WBMC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90438"/>
            <a:ext cx="1371600" cy="115900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0"/>
            <a:ext cx="6172200" cy="1143000"/>
          </a:xfrm>
        </p:spPr>
        <p:txBody>
          <a:bodyPr/>
          <a:lstStyle/>
          <a:p>
            <a:r>
              <a:rPr lang="en-US" dirty="0"/>
              <a:t>Machining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95038"/>
            <a:ext cx="9144000" cy="358140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2 shifts of production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Short Term to Long Term production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Prototype Machining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Gibbs CAM software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5 Axis CNC Mill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10 Vertical CNC Mills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2 Horizontal CNC Mills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1 </a:t>
            </a:r>
            <a:r>
              <a:rPr lang="en-US" sz="1800" dirty="0" err="1">
                <a:solidFill>
                  <a:schemeClr val="tx1"/>
                </a:solidFill>
              </a:rPr>
              <a:t>Waterjet</a:t>
            </a:r>
            <a:endParaRPr lang="en-US" sz="18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2 Bridge Mills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2 Boring Mill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4 CNC Lathes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2 EDM Machines</a:t>
            </a:r>
          </a:p>
          <a:p>
            <a:pPr>
              <a:buFont typeface="Arial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3 Grinders</a:t>
            </a:r>
          </a:p>
          <a:p>
            <a:endParaRPr lang="en-US" sz="1400" dirty="0"/>
          </a:p>
          <a:p>
            <a:endParaRPr lang="en-US" sz="2100" dirty="0"/>
          </a:p>
          <a:p>
            <a:endParaRPr lang="en-US" dirty="0"/>
          </a:p>
        </p:txBody>
      </p:sp>
      <p:pic>
        <p:nvPicPr>
          <p:cNvPr id="7" name="Picture 6" descr="wintecdmv3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67600" y="3347638"/>
            <a:ext cx="1371719" cy="865601"/>
          </a:xfrm>
          <a:prstGeom prst="rect">
            <a:avLst/>
          </a:prstGeom>
        </p:spPr>
      </p:pic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442638"/>
            <a:ext cx="2514600" cy="1288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3271438"/>
            <a:ext cx="1338262" cy="106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3294" y="1442638"/>
            <a:ext cx="2486025" cy="160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4414438"/>
            <a:ext cx="1154299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1400" y="4414438"/>
            <a:ext cx="1581656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52600" y="2814238"/>
            <a:ext cx="1290098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800" y="4262038"/>
            <a:ext cx="2238375" cy="90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0"/>
            <a:ext cx="6172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Machining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700" dirty="0"/>
              <a:t> </a:t>
            </a:r>
            <a:r>
              <a:rPr lang="en-US" sz="2700" dirty="0" err="1"/>
              <a:t>Machining</a:t>
            </a:r>
            <a:r>
              <a:rPr lang="en-US" sz="2700" dirty="0"/>
              <a:t> Examples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C687FC-E760-443A-934B-F3442C5C4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0"/>
            <a:ext cx="2286000" cy="1276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6E5A89-B85F-4353-93E0-F40F79CBA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657600"/>
            <a:ext cx="1604963" cy="2097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8C13DE-C6CA-4D45-AA5A-B4AF7FF0F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142" y="3576479"/>
            <a:ext cx="2502475" cy="24871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877F54-DC7D-46E0-8B0D-24702963F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016" y="1524000"/>
            <a:ext cx="2226464" cy="17332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258AB7-6BE0-41CF-8873-8C5F6EAD7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2896" y="3583657"/>
            <a:ext cx="2599938" cy="25042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40B23F-458B-4D58-8CBB-98D446FF62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225818" y="1114963"/>
            <a:ext cx="1874092" cy="2599937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0"/>
            <a:ext cx="6172200" cy="1143000"/>
          </a:xfrm>
        </p:spPr>
        <p:txBody>
          <a:bodyPr/>
          <a:lstStyle/>
          <a:p>
            <a:r>
              <a:rPr lang="en-US" dirty="0"/>
              <a:t>Assembly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4267200" y="990600"/>
            <a:ext cx="45720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jay.wagamon\Downloads\20161111_114945_H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2895600" cy="2171700"/>
          </a:xfrm>
          <a:prstGeom prst="rect">
            <a:avLst/>
          </a:prstGeom>
          <a:noFill/>
        </p:spPr>
      </p:pic>
      <p:sp>
        <p:nvSpPr>
          <p:cNvPr id="3076" name="AutoShape 4" descr="Displaying 20161111_115743_HD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 descr="C:\Users\jay.wagamon\Downloads\20161111_115743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971800"/>
            <a:ext cx="3556000" cy="2667000"/>
          </a:xfrm>
          <a:prstGeom prst="rect">
            <a:avLst/>
          </a:prstGeom>
          <a:noFill/>
        </p:spPr>
      </p:pic>
      <p:pic>
        <p:nvPicPr>
          <p:cNvPr id="3078" name="Picture 6" descr="C:\Users\jay.wagamon\Downloads\20161111_115724_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181350"/>
            <a:ext cx="3276600" cy="2457450"/>
          </a:xfrm>
          <a:prstGeom prst="rect">
            <a:avLst/>
          </a:prstGeom>
          <a:noFill/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3810000" y="990600"/>
            <a:ext cx="4419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Assembly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Capabilities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dirty="0"/>
              <a:t> Separate electrical and mechanical assembly rooms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400" dirty="0"/>
              <a:t> Secure key card access to assembly areas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Overflow assembly for large projects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Image result for sportsman a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0"/>
            <a:ext cx="3518339" cy="1981200"/>
          </a:xfrm>
          <a:prstGeom prst="rect">
            <a:avLst/>
          </a:prstGeom>
          <a:noFill/>
        </p:spPr>
      </p:pic>
      <p:sp>
        <p:nvSpPr>
          <p:cNvPr id="26626" name="Title 1"/>
          <p:cNvSpPr>
            <a:spLocks noGrp="1"/>
          </p:cNvSpPr>
          <p:nvPr>
            <p:ph type="ctrTitle"/>
          </p:nvPr>
        </p:nvSpPr>
        <p:spPr>
          <a:xfrm>
            <a:off x="2667000" y="0"/>
            <a:ext cx="6477000" cy="1066800"/>
          </a:xfrm>
        </p:spPr>
        <p:txBody>
          <a:bodyPr/>
          <a:lstStyle/>
          <a:p>
            <a:pPr eaLnBrk="1" hangingPunct="1"/>
            <a:r>
              <a:rPr lang="en-US" dirty="0"/>
              <a:t>Weld Fixtures</a:t>
            </a:r>
            <a:br>
              <a:rPr lang="en-US" dirty="0"/>
            </a:br>
            <a:r>
              <a:rPr lang="en-US" sz="1800" dirty="0"/>
              <a:t>Manual Frame Welding – PLC Controls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29000" y="441960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Sportsman </a:t>
            </a:r>
            <a:r>
              <a:rPr lang="en-US" sz="1600" b="1" i="1" dirty="0"/>
              <a:t>ACE</a:t>
            </a:r>
            <a:r>
              <a:rPr lang="en-US" sz="1600" dirty="0"/>
              <a:t> Vehicle Frame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Marriage fixture to hold multiple </a:t>
            </a:r>
            <a:r>
              <a:rPr lang="en-US" sz="1600" dirty="0" err="1"/>
              <a:t>subweldments</a:t>
            </a:r>
            <a:r>
              <a:rPr lang="en-US" sz="1600" dirty="0"/>
              <a:t> together for final welding.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PLC Controlled with </a:t>
            </a:r>
            <a:r>
              <a:rPr lang="en-US" sz="1600" dirty="0" err="1"/>
              <a:t>Prox</a:t>
            </a:r>
            <a:r>
              <a:rPr lang="en-US" sz="1600" dirty="0"/>
              <a:t> Switch Feedback on fixture positions.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Dual Operator Control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19200"/>
            <a:ext cx="5945896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4" y="3442846"/>
            <a:ext cx="3350576" cy="323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086090"/>
      </p:ext>
    </p:extLst>
  </p:cSld>
  <p:clrMapOvr>
    <a:masterClrMapping/>
  </p:clrMapOvr>
  <p:transition spd="med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4582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Modeling Software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447800"/>
            <a:ext cx="9144000" cy="3581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Solidworks</a:t>
            </a:r>
            <a:r>
              <a:rPr lang="en-US" sz="2100" dirty="0">
                <a:solidFill>
                  <a:schemeClr val="tx1"/>
                </a:solidFill>
              </a:rPr>
              <a:t> 3D Solid Modeling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 err="1">
                <a:solidFill>
                  <a:schemeClr val="tx1"/>
                </a:solidFill>
              </a:rPr>
              <a:t>Solidworks</a:t>
            </a:r>
            <a:r>
              <a:rPr lang="en-US" sz="2100" dirty="0">
                <a:solidFill>
                  <a:schemeClr val="tx1"/>
                </a:solidFill>
              </a:rPr>
              <a:t> Electrical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B4165-9087-4DE6-92E0-4399C290A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96" y="3048000"/>
            <a:ext cx="3940404" cy="3283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F797BE-3ECF-4374-B878-1837F4523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33" y="3276600"/>
            <a:ext cx="3690437" cy="27893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7FB431-BB31-482E-97E3-32AC14C25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089" y="1198381"/>
            <a:ext cx="2273431" cy="16961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29182A-2A52-48F8-B540-1582A1074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1323493"/>
            <a:ext cx="2465643" cy="1915007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6400800" cy="1143000"/>
          </a:xfrm>
        </p:spPr>
        <p:txBody>
          <a:bodyPr/>
          <a:lstStyle/>
          <a:p>
            <a:r>
              <a:rPr lang="en-US" dirty="0"/>
              <a:t>Welding Automation</a:t>
            </a:r>
            <a:br>
              <a:rPr lang="en-US" dirty="0"/>
            </a:br>
            <a:r>
              <a:rPr lang="en-US" sz="2400" dirty="0"/>
              <a:t> Fanuc / Lincoln Electric Robotic Integrator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95400"/>
            <a:ext cx="8839200" cy="4038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i="1" dirty="0">
                <a:solidFill>
                  <a:schemeClr val="tx1"/>
                </a:solidFill>
              </a:rPr>
              <a:t>Fanuc / Lincoln Robotic Integrators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i="1" dirty="0">
                <a:solidFill>
                  <a:schemeClr val="tx1"/>
                </a:solidFill>
              </a:rPr>
              <a:t> Turn Key Weld Cell Solutions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i="1" dirty="0">
                <a:solidFill>
                  <a:schemeClr val="tx1"/>
                </a:solidFill>
              </a:rPr>
              <a:t> Robotic Weld Cell Integration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i="1" dirty="0">
                <a:solidFill>
                  <a:schemeClr val="tx1"/>
                </a:solidFill>
              </a:rPr>
              <a:t> Weld Fixtures</a:t>
            </a:r>
          </a:p>
          <a:p>
            <a:pPr lvl="1" algn="l">
              <a:buFont typeface="Arial" pitchFamily="34" charset="0"/>
              <a:buChar char="•"/>
              <a:defRPr/>
            </a:pPr>
            <a:r>
              <a:rPr lang="en-US" sz="2000" i="1" dirty="0">
                <a:solidFill>
                  <a:schemeClr val="tx1"/>
                </a:solidFill>
              </a:rPr>
              <a:t> Quick Removal Picture Frames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9292DF-E067-42A8-BF8B-42F1F3EC9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629668"/>
            <a:ext cx="4073627" cy="3390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C7951F-A6D6-4BFB-A3FD-217BC8B31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3429000"/>
            <a:ext cx="2209800" cy="273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60675"/>
      </p:ext>
    </p:extLst>
  </p:cSld>
  <p:clrMapOvr>
    <a:masterClrMapping/>
  </p:clrMapOvr>
  <p:transition spd="med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0"/>
            <a:ext cx="6400800" cy="1143000"/>
          </a:xfrm>
        </p:spPr>
        <p:txBody>
          <a:bodyPr/>
          <a:lstStyle/>
          <a:p>
            <a:r>
              <a:rPr lang="en-US" dirty="0"/>
              <a:t>Holding Fixtures</a:t>
            </a:r>
          </a:p>
        </p:txBody>
      </p:sp>
      <p:pic>
        <p:nvPicPr>
          <p:cNvPr id="1026" name="Picture 2" descr="Y:\Cirrus\Cirrus 415692-693\IMG_171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21777"/>
          <a:stretch/>
        </p:blipFill>
        <p:spPr bwMode="auto">
          <a:xfrm>
            <a:off x="914400" y="1219200"/>
            <a:ext cx="7498231" cy="4398962"/>
          </a:xfrm>
          <a:prstGeom prst="rect">
            <a:avLst/>
          </a:prstGeom>
          <a:noFill/>
        </p:spPr>
      </p:pic>
      <p:sp>
        <p:nvSpPr>
          <p:cNvPr id="6" name="Subtitle 2"/>
          <p:cNvSpPr txBox="1">
            <a:spLocks/>
          </p:cNvSpPr>
          <p:nvPr/>
        </p:nvSpPr>
        <p:spPr bwMode="auto">
          <a:xfrm>
            <a:off x="4848225" y="6276975"/>
            <a:ext cx="42672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>
                <a:solidFill>
                  <a:schemeClr val="tx1">
                    <a:tint val="75000"/>
                  </a:schemeClr>
                </a:solidFill>
              </a:rPr>
              <a:t>Vacuum Holding Fixture for 5-Axis CNC Router</a:t>
            </a:r>
            <a:endParaRPr lang="en-US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spd="med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0"/>
            <a:ext cx="6400800" cy="1143000"/>
          </a:xfrm>
        </p:spPr>
        <p:txBody>
          <a:bodyPr/>
          <a:lstStyle/>
          <a:p>
            <a:r>
              <a:rPr lang="en-US" dirty="0"/>
              <a:t>Inspection Fixtures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4848225" y="6276975"/>
            <a:ext cx="42672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dirty="0">
                <a:solidFill>
                  <a:schemeClr val="tx1">
                    <a:tint val="75000"/>
                  </a:schemeClr>
                </a:solidFill>
              </a:rPr>
              <a:t>Inspection fixture for Non Destructive Testing</a:t>
            </a:r>
            <a:endParaRPr lang="en-US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2706" name="Picture 2" descr="C:\Users\jay.wagamon\AppData\Local\Microsoft\Windows\Temporary Internet Files\Content.Outlook\I58HAZ4W\IMG_1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6096000" cy="4572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477000" y="1447800"/>
            <a:ext cx="243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Fixture Details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42’ long x 11’ tall x 7’ wide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Interchangeable quick change details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Important details have shim-ability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Pins for locating fixture </a:t>
            </a:r>
          </a:p>
        </p:txBody>
      </p:sp>
    </p:spTree>
    <p:extLst>
      <p:ext uri="{BB962C8B-B14F-4D97-AF65-F5344CB8AC3E}">
        <p14:creationId xmlns:p14="http://schemas.microsoft.com/office/powerpoint/2010/main" val="3532106910"/>
      </p:ext>
    </p:extLst>
  </p:cSld>
  <p:clrMapOvr>
    <a:masterClrMapping/>
  </p:clrMapOvr>
  <p:transition spd="med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"/>
            <a:ext cx="7772400" cy="1143000"/>
          </a:xfrm>
        </p:spPr>
        <p:txBody>
          <a:bodyPr/>
          <a:lstStyle/>
          <a:p>
            <a:r>
              <a:rPr lang="en-US" dirty="0"/>
              <a:t>UL 508A Panel 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153400" cy="35814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Schematics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Panel Layouts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PLC Programming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Field Wired to Terminal Blocks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Built to customer specifications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Prefer COTS parts</a:t>
            </a:r>
          </a:p>
          <a:p>
            <a:pPr>
              <a:buFont typeface="Arial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Panels are UL Listed</a:t>
            </a:r>
          </a:p>
          <a:p>
            <a:endParaRPr lang="en-US" sz="2100" dirty="0"/>
          </a:p>
          <a:p>
            <a:endParaRPr lang="en-US" dirty="0"/>
          </a:p>
        </p:txBody>
      </p:sp>
      <p:pic>
        <p:nvPicPr>
          <p:cNvPr id="7" name="Picture 6" descr="wintecdmv3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943600" y="1828800"/>
            <a:ext cx="3657600" cy="2743200"/>
          </a:xfrm>
          <a:prstGeom prst="rect">
            <a:avLst/>
          </a:prstGeom>
        </p:spPr>
      </p:pic>
      <p:pic>
        <p:nvPicPr>
          <p:cNvPr id="8" name="Picture 7" descr="wintecdmv3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47800"/>
            <a:ext cx="2743200" cy="3657600"/>
          </a:xfrm>
          <a:prstGeom prst="rect">
            <a:avLst/>
          </a:prstGeom>
        </p:spPr>
      </p:pic>
      <p:pic>
        <p:nvPicPr>
          <p:cNvPr id="11" name="Picture 10" descr="UL_log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381000"/>
            <a:ext cx="514350" cy="476250"/>
          </a:xfrm>
          <a:prstGeom prst="rect">
            <a:avLst/>
          </a:prstGeo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1"/>
            <a:ext cx="6477000" cy="1143000"/>
          </a:xfrm>
        </p:spPr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1534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Documentation is created and released in electronic format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3D Solid model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Schematics *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PLC Program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Operator Manual *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Maintenance Manual *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Bill of Material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Wear Parts Prints *</a:t>
            </a:r>
          </a:p>
          <a:p>
            <a:endParaRPr lang="en-US" sz="2100" dirty="0">
              <a:solidFill>
                <a:schemeClr val="tx1"/>
              </a:solidFill>
            </a:endParaRPr>
          </a:p>
          <a:p>
            <a:r>
              <a:rPr lang="en-US" sz="2300" dirty="0">
                <a:solidFill>
                  <a:schemeClr val="tx1"/>
                </a:solidFill>
              </a:rPr>
              <a:t>* Provided in Printed media in addition to the electronic format.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9378"/>
            <a:ext cx="6705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Why NVM?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14400" y="4572000"/>
            <a:ext cx="7620000" cy="22860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prstClr val="black"/>
                </a:solidFill>
              </a:rPr>
              <a:t>Fast</a:t>
            </a:r>
          </a:p>
          <a:p>
            <a:r>
              <a:rPr lang="en-US" sz="2000" dirty="0">
                <a:solidFill>
                  <a:prstClr val="black"/>
                </a:solidFill>
              </a:rPr>
              <a:t>One Shop Stop</a:t>
            </a:r>
          </a:p>
          <a:p>
            <a:pPr lvl="1"/>
            <a:r>
              <a:rPr lang="en-US" sz="1600" dirty="0">
                <a:solidFill>
                  <a:prstClr val="black"/>
                </a:solidFill>
              </a:rPr>
              <a:t>Design	</a:t>
            </a:r>
          </a:p>
          <a:p>
            <a:pPr lvl="2"/>
            <a:r>
              <a:rPr lang="en-US" sz="1400" dirty="0">
                <a:solidFill>
                  <a:prstClr val="black"/>
                </a:solidFill>
              </a:rPr>
              <a:t>Mechanical Design</a:t>
            </a:r>
          </a:p>
          <a:p>
            <a:pPr lvl="2"/>
            <a:r>
              <a:rPr lang="en-US" sz="1400" dirty="0">
                <a:solidFill>
                  <a:prstClr val="black"/>
                </a:solidFill>
              </a:rPr>
              <a:t>Electrical Design</a:t>
            </a:r>
          </a:p>
          <a:p>
            <a:pPr lvl="2"/>
            <a:r>
              <a:rPr lang="en-US" sz="1400" dirty="0">
                <a:solidFill>
                  <a:prstClr val="black"/>
                </a:solidFill>
              </a:rPr>
              <a:t>Programming</a:t>
            </a:r>
          </a:p>
          <a:p>
            <a:pPr lvl="1"/>
            <a:endParaRPr lang="en-US" sz="1600" dirty="0">
              <a:solidFill>
                <a:prstClr val="black"/>
              </a:solidFill>
            </a:endParaRPr>
          </a:p>
          <a:p>
            <a:pPr lvl="1"/>
            <a:r>
              <a:rPr lang="en-US" sz="1600" dirty="0">
                <a:solidFill>
                  <a:prstClr val="black"/>
                </a:solidFill>
              </a:rPr>
              <a:t>Machining</a:t>
            </a:r>
          </a:p>
          <a:p>
            <a:pPr lvl="1"/>
            <a:r>
              <a:rPr lang="en-US" sz="1600" dirty="0">
                <a:solidFill>
                  <a:prstClr val="black"/>
                </a:solidFill>
              </a:rPr>
              <a:t>Assembly</a:t>
            </a:r>
          </a:p>
          <a:p>
            <a:pPr lvl="1"/>
            <a:r>
              <a:rPr lang="en-US" sz="1600" dirty="0">
                <a:solidFill>
                  <a:prstClr val="black"/>
                </a:solidFill>
              </a:rPr>
              <a:t>Fabrication</a:t>
            </a:r>
          </a:p>
          <a:p>
            <a:pPr lvl="1"/>
            <a:r>
              <a:rPr lang="en-US" sz="1600" dirty="0">
                <a:solidFill>
                  <a:prstClr val="black"/>
                </a:solidFill>
              </a:rPr>
              <a:t>Inspection</a:t>
            </a:r>
          </a:p>
          <a:p>
            <a:r>
              <a:rPr lang="en-US" sz="2000" dirty="0">
                <a:solidFill>
                  <a:prstClr val="black"/>
                </a:solidFill>
              </a:rPr>
              <a:t>Quality	</a:t>
            </a:r>
            <a:r>
              <a:rPr lang="en-US" sz="2800" dirty="0">
                <a:solidFill>
                  <a:prstClr val="black"/>
                </a:solidFill>
              </a:rPr>
              <a:t>	</a:t>
            </a:r>
          </a:p>
          <a:p>
            <a:pPr lvl="1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8008783" cy="322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theme/theme1.xml><?xml version="1.0" encoding="utf-8"?>
<a:theme xmlns:a="http://schemas.openxmlformats.org/drawingml/2006/main" name="NVM New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VM New Logo" id="{DC658B96-29BA-47E2-A12D-13B02255CAC5}" vid="{735E3D4A-5D7F-48DB-A0BB-4C44A955B6B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NVM New Logo</Template>
  <TotalTime>45308</TotalTime>
  <Words>608</Words>
  <Application>Microsoft Office PowerPoint</Application>
  <PresentationFormat>On-screen Show (4:3)</PresentationFormat>
  <Paragraphs>146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NVM New Logo</vt:lpstr>
      <vt:lpstr>1_Office Theme</vt:lpstr>
      <vt:lpstr>4_Office Theme</vt:lpstr>
      <vt:lpstr>Capabilities and Projects </vt:lpstr>
      <vt:lpstr>Background</vt:lpstr>
      <vt:lpstr>Customers </vt:lpstr>
      <vt:lpstr>Automation Capabilities Automated Equipment</vt:lpstr>
      <vt:lpstr>Automation Mobile Robotic Drilling and Fastening System</vt:lpstr>
      <vt:lpstr>Automation Capabilities Automated Equip. – Automatic Drilling – Variable Hole Location</vt:lpstr>
      <vt:lpstr>Automation Capabilities Automated Equip. – Component Fabrication Machine</vt:lpstr>
      <vt:lpstr>Smart Assembly Stations</vt:lpstr>
      <vt:lpstr>Machining</vt:lpstr>
      <vt:lpstr>Machining   Machining Examples</vt:lpstr>
      <vt:lpstr>Assembly</vt:lpstr>
      <vt:lpstr>Weld Fixtures Manual Frame Welding – PLC Controls</vt:lpstr>
      <vt:lpstr>Modeling Software</vt:lpstr>
      <vt:lpstr>Welding Automation  Fanuc / Lincoln Electric Robotic Integrator</vt:lpstr>
      <vt:lpstr>Holding Fixtures</vt:lpstr>
      <vt:lpstr>Inspection Fixtures</vt:lpstr>
      <vt:lpstr>UL 508A Panel Shop</vt:lpstr>
      <vt:lpstr>Documentation</vt:lpstr>
      <vt:lpstr>Why NVM?</vt:lpstr>
    </vt:vector>
  </TitlesOfParts>
  <Company>Northern Valley Machine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Jay Wagamon</dc:creator>
  <cp:lastModifiedBy>Tyler Klebe</cp:lastModifiedBy>
  <cp:revision>2556</cp:revision>
  <dcterms:created xsi:type="dcterms:W3CDTF">2008-08-26T13:52:41Z</dcterms:created>
  <dcterms:modified xsi:type="dcterms:W3CDTF">2026-06-04T18:48:20Z</dcterms:modified>
</cp:coreProperties>
</file>